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0"/>
    </p:embeddedFont>
    <p:embeddedFont>
      <p:font typeface="Poppins Light" panose="000004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 Ocamp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018BD3-0B88-4327-B4AC-605C3E2CAD80}">
  <a:tblStyle styleId="{AC018BD3-0B88-4327-B4AC-605C3E2CAD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25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4-15T00:21:17.186" idx="1">
    <p:pos x="6000" y="0"/>
    <p:text>Day 6 vs day 8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d0c3d0ce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d0c3d0ce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d0c3d0ce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2d0c3d0ce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bfc35015f_2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2bfc35015f_2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Data Recorder accepts analogue signals, but not digital.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bfc35015f_2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2bfc35015f_2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bfc35015f_2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2bfc35015f_2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CO2 Readings drop as we increase altitude.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87681b7cb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187681b7cb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2bfc35015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2bfc35015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de119458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2de119458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de119458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2de119458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2de119458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2de119458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d0c3d12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2d0c3d12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de119458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2de119458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de119458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2de119458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Flight conditions did not harm them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2d0c3d0c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2d0c3d0c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d0c3d0ce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2d0c3d0ce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d0c3d0ce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2d0c3d0ce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2bfc35015f_1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2bfc35015f_1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2bfc35015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2bfc35015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2bfc35015f_1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2bfc35015f_1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2bfc35015f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2bfc35015f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1459ab91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1459ab91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bfc35015f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bfc35015f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459ab91b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459ab91b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d0c3d0ce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2d0c3d0ce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bfc35015f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bfc35015f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bfc35015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2bfc35015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PTMON slide">
  <p:cSld name="1_PPTMON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8"/>
          <a:stretch/>
        </p:blipFill>
        <p:spPr>
          <a:xfrm>
            <a:off x="4328394" y="5183963"/>
            <a:ext cx="1679401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>
            <a:hlinkClick r:id="rId4"/>
          </p:cNvPr>
          <p:cNvSpPr txBox="1"/>
          <p:nvPr/>
        </p:nvSpPr>
        <p:spPr>
          <a:xfrm>
            <a:off x="3136204" y="5225754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PTMON slide">
  <p:cSld name="20_PPTMON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8"/>
          <a:stretch/>
        </p:blipFill>
        <p:spPr>
          <a:xfrm>
            <a:off x="4328394" y="5183963"/>
            <a:ext cx="1679401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>
            <a:hlinkClick r:id="rId4"/>
          </p:cNvPr>
          <p:cNvSpPr txBox="1"/>
          <p:nvPr/>
        </p:nvSpPr>
        <p:spPr>
          <a:xfrm>
            <a:off x="3136204" y="5225754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11" Type="http://schemas.openxmlformats.org/officeDocument/2006/relationships/comments" Target="../comments/comment1.xml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l="2752" t="6832" b="4898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4">
            <a:alphaModFix/>
          </a:blip>
          <a:srcRect t="1802" b="1812"/>
          <a:stretch/>
        </p:blipFill>
        <p:spPr>
          <a:xfrm>
            <a:off x="0" y="0"/>
            <a:ext cx="53366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" y="-32550"/>
            <a:ext cx="9144001" cy="52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>
            <a:spLocks noGrp="1"/>
          </p:cNvSpPr>
          <p:nvPr>
            <p:ph type="title" idx="4294967295"/>
          </p:nvPr>
        </p:nvSpPr>
        <p:spPr>
          <a:xfrm>
            <a:off x="113500" y="127600"/>
            <a:ext cx="46551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CO2 and Humidity Sensor</a:t>
            </a:r>
            <a:endParaRPr sz="4200"/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l="1315" t="1318" r="-1716" b="2444"/>
          <a:stretch/>
        </p:blipFill>
        <p:spPr>
          <a:xfrm rot="1320310">
            <a:off x="4462897" y="290641"/>
            <a:ext cx="4084381" cy="456221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226300" y="1890200"/>
            <a:ext cx="4600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CO2 and humidity at higher altitudes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/>
        </p:nvSpPr>
        <p:spPr>
          <a:xfrm>
            <a:off x="1016975" y="740100"/>
            <a:ext cx="460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SCD41 CO2 Sensor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7100" y="581475"/>
            <a:ext cx="2566899" cy="199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5002" y="581475"/>
            <a:ext cx="2272098" cy="19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425975" y="1340675"/>
            <a:ext cx="34503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Hardware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Measures C02 ppm </a:t>
            </a:r>
            <a:endParaRPr sz="1600">
              <a:solidFill>
                <a:srgbClr val="FFFFFF"/>
              </a:solidFill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Gives Humidity Readings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Communicating with Arduino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3951" y="2574326"/>
            <a:ext cx="2566899" cy="205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CO2 Sensor Issues</a:t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250" y="1110825"/>
            <a:ext cx="3378242" cy="39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4">
            <a:alphaModFix/>
          </a:blip>
          <a:srcRect l="1315" t="1318" r="-1716" b="2444"/>
          <a:stretch/>
        </p:blipFill>
        <p:spPr>
          <a:xfrm rot="32">
            <a:off x="4739725" y="1110829"/>
            <a:ext cx="3615054" cy="403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979413" y="124175"/>
            <a:ext cx="518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/>
              <a:t>CODES FOR CO2 SENSOR</a:t>
            </a:r>
            <a:endParaRPr sz="3020" b="1"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413" y="998325"/>
            <a:ext cx="5185176" cy="3741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9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3030600" y="0"/>
            <a:ext cx="308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</a:rPr>
              <a:t>SCD41 CO2 Sensor Data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300" y="544362"/>
            <a:ext cx="3599401" cy="42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265500" y="384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Radiation vs Plant Seeds</a:t>
            </a:r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purpose of this experiment was to measure the radiation and determine the effect is had on seeds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149550" y="55775"/>
            <a:ext cx="3945300" cy="9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Geiger Counter</a:t>
            </a:r>
            <a:endParaRPr sz="3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22"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2"/>
          </p:nvPr>
        </p:nvSpPr>
        <p:spPr>
          <a:xfrm>
            <a:off x="4605300" y="55775"/>
            <a:ext cx="3837000" cy="50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Pocket Geiger Counter from Radiation Watch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Detects Beta and Gamma Rays.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two different codes to run and store data to separate SD card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Calibrated and tested using a sample of radioactive material</a:t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3">
            <a:alphaModFix/>
          </a:blip>
          <a:srcRect t="15200" b="18966"/>
          <a:stretch/>
        </p:blipFill>
        <p:spPr>
          <a:xfrm>
            <a:off x="517834" y="849800"/>
            <a:ext cx="3208731" cy="19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4">
            <a:alphaModFix/>
          </a:blip>
          <a:srcRect l="7132" b="29636"/>
          <a:stretch/>
        </p:blipFill>
        <p:spPr>
          <a:xfrm>
            <a:off x="484512" y="2985207"/>
            <a:ext cx="3275377" cy="1734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46525" y="0"/>
            <a:ext cx="45720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Geiger Mishap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subTitle" idx="1"/>
          </p:nvPr>
        </p:nvSpPr>
        <p:spPr>
          <a:xfrm>
            <a:off x="4722725" y="845100"/>
            <a:ext cx="4045200" cy="42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>
                <a:solidFill>
                  <a:schemeClr val="dk1"/>
                </a:solidFill>
              </a:rPr>
              <a:t>No data Geiger counter was recorded during the flight.</a:t>
            </a:r>
            <a:endParaRPr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>
                <a:solidFill>
                  <a:schemeClr val="dk1"/>
                </a:solidFill>
              </a:rPr>
              <a:t>The wire powering the Geiger counter disconnected from the Arduino. </a:t>
            </a:r>
            <a:endParaRPr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>
                <a:solidFill>
                  <a:schemeClr val="dk1"/>
                </a:solidFill>
              </a:rPr>
              <a:t>Wire pin was too small for socket.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00" y="993600"/>
            <a:ext cx="2802551" cy="38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265500" y="1001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Seed Experiment</a:t>
            </a:r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Garden Cress Seeds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Before launch, a batch of seeds were grown to show viability.</a:t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16337" y="938962"/>
            <a:ext cx="2343525" cy="37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/>
          <p:nvPr/>
        </p:nvSpPr>
        <p:spPr>
          <a:xfrm>
            <a:off x="4473938" y="0"/>
            <a:ext cx="981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33"/>
          <p:cNvPicPr preferRelativeResize="0"/>
          <p:nvPr/>
        </p:nvPicPr>
        <p:blipFill rotWithShape="1">
          <a:blip r:embed="rId3">
            <a:alphaModFix/>
          </a:blip>
          <a:srcRect t="15923" b="21533"/>
          <a:stretch/>
        </p:blipFill>
        <p:spPr>
          <a:xfrm>
            <a:off x="-12" y="892387"/>
            <a:ext cx="1994876" cy="166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0" y="0"/>
            <a:ext cx="570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Flight Group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09" name="Google Shape;209;p33"/>
          <p:cNvSpPr txBox="1"/>
          <p:nvPr/>
        </p:nvSpPr>
        <p:spPr>
          <a:xfrm>
            <a:off x="0" y="2454850"/>
            <a:ext cx="15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5 morning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404976" y="602651"/>
            <a:ext cx="1682273" cy="2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 txBox="1"/>
          <p:nvPr/>
        </p:nvSpPr>
        <p:spPr>
          <a:xfrm>
            <a:off x="2124600" y="2501400"/>
            <a:ext cx="185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5 evening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68125" y="2891076"/>
            <a:ext cx="1556675" cy="189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/>
        </p:nvSpPr>
        <p:spPr>
          <a:xfrm>
            <a:off x="-51037" y="4615950"/>
            <a:ext cx="199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6 Morning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6">
            <a:alphaModFix/>
          </a:blip>
          <a:srcRect t="21435" b="-27603"/>
          <a:stretch/>
        </p:blipFill>
        <p:spPr>
          <a:xfrm>
            <a:off x="2328300" y="3095825"/>
            <a:ext cx="1807500" cy="20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2328288" y="4565150"/>
            <a:ext cx="165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6 Evening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1375" y="837850"/>
            <a:ext cx="1574999" cy="166355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4763350" y="0"/>
            <a:ext cx="340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Non-Flight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18" name="Google Shape;218;p33"/>
          <p:cNvSpPr txBox="1"/>
          <p:nvPr/>
        </p:nvSpPr>
        <p:spPr>
          <a:xfrm>
            <a:off x="4751375" y="2408300"/>
            <a:ext cx="180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5 morning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6863351" y="791100"/>
            <a:ext cx="1663549" cy="175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6816600" y="2408300"/>
            <a:ext cx="204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5 evening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 rotWithShape="1">
          <a:blip r:embed="rId9">
            <a:alphaModFix/>
          </a:blip>
          <a:srcRect t="12033"/>
          <a:stretch/>
        </p:blipFill>
        <p:spPr>
          <a:xfrm rot="-5400000">
            <a:off x="4799448" y="2959275"/>
            <a:ext cx="1409176" cy="165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10">
            <a:alphaModFix/>
          </a:blip>
          <a:srcRect t="15404"/>
          <a:stretch/>
        </p:blipFill>
        <p:spPr>
          <a:xfrm>
            <a:off x="6944750" y="2929465"/>
            <a:ext cx="1500749" cy="162586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4657075" y="4490275"/>
            <a:ext cx="161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6 morning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6944750" y="4565150"/>
            <a:ext cx="189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6 evening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2510600" y="445025"/>
            <a:ext cx="395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SPECIAL THANKS TO</a:t>
            </a:r>
            <a:endParaRPr sz="2820"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l="16877" r="16884"/>
          <a:stretch/>
        </p:blipFill>
        <p:spPr>
          <a:xfrm>
            <a:off x="2685475" y="2489862"/>
            <a:ext cx="2053800" cy="19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4">
            <a:alphaModFix/>
          </a:blip>
          <a:srcRect l="8018" r="14431"/>
          <a:stretch/>
        </p:blipFill>
        <p:spPr>
          <a:xfrm>
            <a:off x="572925" y="2488713"/>
            <a:ext cx="2053800" cy="19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1568" y="2488700"/>
            <a:ext cx="1853784" cy="19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1004763" y="4497400"/>
            <a:ext cx="119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Luis Arce Gutierrez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3241225" y="4497400"/>
            <a:ext cx="94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Nicholas Stein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5133400" y="4466650"/>
            <a:ext cx="119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Dr. Tim Frank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6">
            <a:alphaModFix/>
          </a:blip>
          <a:srcRect l="64088" t="12114" r="4029" b="59151"/>
          <a:stretch/>
        </p:blipFill>
        <p:spPr>
          <a:xfrm>
            <a:off x="6717654" y="2488700"/>
            <a:ext cx="1713772" cy="19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979488" y="4466650"/>
            <a:ext cx="119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Rick Sparber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049" y="97425"/>
            <a:ext cx="1821551" cy="227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0700" y="122850"/>
            <a:ext cx="1970728" cy="22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100" y="752212"/>
            <a:ext cx="1857725" cy="139330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/>
        </p:nvSpPr>
        <p:spPr>
          <a:xfrm>
            <a:off x="539775" y="2204550"/>
            <a:ext cx="271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8 Morning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175" y="2714638"/>
            <a:ext cx="1939599" cy="14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4"/>
          <p:cNvSpPr txBox="1"/>
          <p:nvPr/>
        </p:nvSpPr>
        <p:spPr>
          <a:xfrm>
            <a:off x="319725" y="4279225"/>
            <a:ext cx="31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11 Evening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318050" y="77575"/>
            <a:ext cx="287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Flight Group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34" name="Google Shape;234;p34"/>
          <p:cNvSpPr txBox="1"/>
          <p:nvPr/>
        </p:nvSpPr>
        <p:spPr>
          <a:xfrm>
            <a:off x="5186200" y="76450"/>
            <a:ext cx="275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Non-Flight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35" name="Google Shape;23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5175" y="721513"/>
            <a:ext cx="1939599" cy="145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5163" y="2714650"/>
            <a:ext cx="2064599" cy="1548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5628663" y="2149000"/>
            <a:ext cx="193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8 Morning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5675213" y="4340050"/>
            <a:ext cx="193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Day 11 Evening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9" name="Google Shape;239;p34"/>
          <p:cNvSpPr/>
          <p:nvPr/>
        </p:nvSpPr>
        <p:spPr>
          <a:xfrm>
            <a:off x="4473938" y="0"/>
            <a:ext cx="981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970050" y="0"/>
            <a:ext cx="3274800" cy="9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Growth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vs. Non-flight</a:t>
            </a: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0" y="1019025"/>
            <a:ext cx="5214900" cy="19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Seeds after flight were still able to grow.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10 Samples were taken from each batch.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Measurements taken with a caliper and measured in mm.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Measurements taken on day 11.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/>
          </a:p>
        </p:txBody>
      </p:sp>
      <p:graphicFrame>
        <p:nvGraphicFramePr>
          <p:cNvPr id="246" name="Google Shape;246;p35"/>
          <p:cNvGraphicFramePr/>
          <p:nvPr/>
        </p:nvGraphicFramePr>
        <p:xfrm>
          <a:off x="5443863" y="66525"/>
          <a:ext cx="2924800" cy="2630625"/>
        </p:xfrm>
        <a:graphic>
          <a:graphicData uri="http://schemas.openxmlformats.org/drawingml/2006/table">
            <a:tbl>
              <a:tblPr>
                <a:noFill/>
                <a:tableStyleId>{AC018BD3-0B88-4327-B4AC-605C3E2CAD80}</a:tableStyleId>
              </a:tblPr>
              <a:tblGrid>
                <a:gridCol w="135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Flight (mm)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Non-Flight (mm)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88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83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7" name="Google Shape;247;p35"/>
          <p:cNvGraphicFramePr/>
          <p:nvPr/>
        </p:nvGraphicFramePr>
        <p:xfrm>
          <a:off x="5443875" y="2264750"/>
          <a:ext cx="2924800" cy="2017240"/>
        </p:xfrm>
        <a:graphic>
          <a:graphicData uri="http://schemas.openxmlformats.org/drawingml/2006/table">
            <a:tbl>
              <a:tblPr>
                <a:noFill/>
                <a:tableStyleId>{AC018BD3-0B88-4327-B4AC-605C3E2CAD80}</a:tableStyleId>
              </a:tblPr>
              <a:tblGrid>
                <a:gridCol w="135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87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8" name="Google Shape;248;p35"/>
          <p:cNvGraphicFramePr/>
          <p:nvPr/>
        </p:nvGraphicFramePr>
        <p:xfrm>
          <a:off x="3708625" y="4693450"/>
          <a:ext cx="4660050" cy="411450"/>
        </p:xfrm>
        <a:graphic>
          <a:graphicData uri="http://schemas.openxmlformats.org/drawingml/2006/table">
            <a:tbl>
              <a:tblPr>
                <a:noFill/>
                <a:tableStyleId>{AC018BD3-0B88-4327-B4AC-605C3E2CAD80}</a:tableStyleId>
              </a:tblPr>
              <a:tblGrid>
                <a:gridCol w="173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</a:rPr>
                        <a:t>Average (mm)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58.6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60.8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9" name="Google Shape;249;p35"/>
          <p:cNvGraphicFramePr/>
          <p:nvPr/>
        </p:nvGraphicFramePr>
        <p:xfrm>
          <a:off x="5443875" y="4282000"/>
          <a:ext cx="2924800" cy="411450"/>
        </p:xfrm>
        <a:graphic>
          <a:graphicData uri="http://schemas.openxmlformats.org/drawingml/2006/table">
            <a:tbl>
              <a:tblPr>
                <a:noFill/>
                <a:tableStyleId>{AC018BD3-0B88-4327-B4AC-605C3E2CAD80}</a:tableStyleId>
              </a:tblPr>
              <a:tblGrid>
                <a:gridCol w="135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183600" y="791475"/>
            <a:ext cx="3064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ACCELEROMETER</a:t>
            </a:r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311700" y="1616025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>
                <a:solidFill>
                  <a:schemeClr val="dk1"/>
                </a:solidFill>
              </a:rPr>
              <a:t>DE-ACCM6G Buffered ±6 Accelerometer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3168000" y="7914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</a:t>
            </a:r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1"/>
          </p:nvPr>
        </p:nvSpPr>
        <p:spPr>
          <a:xfrm>
            <a:off x="3168000" y="1625475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>
                <a:solidFill>
                  <a:schemeClr val="dk1"/>
                </a:solidFill>
              </a:rPr>
              <a:t>3 TMP36 Temperature Sensors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>
                <a:solidFill>
                  <a:schemeClr val="dk1"/>
                </a:solidFill>
              </a:rPr>
              <a:t>Camera Sensor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>
                <a:solidFill>
                  <a:schemeClr val="dk1"/>
                </a:solidFill>
              </a:rPr>
              <a:t>Seed Sensor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>
                <a:solidFill>
                  <a:schemeClr val="dk1"/>
                </a:solidFill>
              </a:rPr>
              <a:t>External Sensor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8" name="Google Shape;258;p36"/>
          <p:cNvSpPr txBox="1">
            <a:spLocks noGrp="1"/>
          </p:cNvSpPr>
          <p:nvPr>
            <p:ph type="title"/>
          </p:nvPr>
        </p:nvSpPr>
        <p:spPr>
          <a:xfrm>
            <a:off x="6024300" y="7914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</a:t>
            </a:r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1"/>
          </p:nvPr>
        </p:nvSpPr>
        <p:spPr>
          <a:xfrm>
            <a:off x="6024300" y="1625475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ASDX Series Pressure sensor (ASDX015)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260" name="Google Shape;260;p36"/>
          <p:cNvSpPr/>
          <p:nvPr/>
        </p:nvSpPr>
        <p:spPr>
          <a:xfrm>
            <a:off x="2843963" y="131100"/>
            <a:ext cx="3271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ADDITIONAL SENSORS </a:t>
            </a:r>
            <a:endParaRPr sz="2400" b="0" i="0" u="none" strike="noStrike" cap="none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7000" y="3342025"/>
            <a:ext cx="13144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012012" y="2789073"/>
            <a:ext cx="1407375" cy="24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4775" y="3352669"/>
            <a:ext cx="1314450" cy="131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150"/>
            <a:ext cx="8839201" cy="24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988" y="2571750"/>
            <a:ext cx="4281275" cy="24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3090375" y="78150"/>
            <a:ext cx="12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Burst   Land</a:t>
            </a:r>
            <a:endParaRPr/>
          </a:p>
        </p:txBody>
      </p:sp>
      <p:sp>
        <p:nvSpPr>
          <p:cNvPr id="271" name="Google Shape;271;p37"/>
          <p:cNvSpPr txBox="1"/>
          <p:nvPr/>
        </p:nvSpPr>
        <p:spPr>
          <a:xfrm>
            <a:off x="6338500" y="360025"/>
            <a:ext cx="8718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</a:t>
            </a:r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Runcam 2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Records 1080p 60 FPS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Recorded launch, through burst, then stopped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Memory card was full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 forgot to erase 24 hours of test footage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78" name="Google Shape;2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7995" y="430320"/>
            <a:ext cx="2460475" cy="174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300" y="2309395"/>
            <a:ext cx="4631185" cy="25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/>
          <p:nvPr/>
        </p:nvSpPr>
        <p:spPr>
          <a:xfrm>
            <a:off x="5766375" y="3737700"/>
            <a:ext cx="117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525" y="152400"/>
            <a:ext cx="6451500" cy="483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0"/>
          <p:cNvSpPr/>
          <p:nvPr/>
        </p:nvSpPr>
        <p:spPr>
          <a:xfrm>
            <a:off x="3443900" y="422125"/>
            <a:ext cx="2104500" cy="47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0"/>
          <p:cNvSpPr txBox="1">
            <a:spLocks noGrp="1"/>
          </p:cNvSpPr>
          <p:nvPr>
            <p:ph type="title"/>
          </p:nvPr>
        </p:nvSpPr>
        <p:spPr>
          <a:xfrm>
            <a:off x="235850" y="37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pic>
        <p:nvPicPr>
          <p:cNvPr id="294" name="Google Shape;294;p40"/>
          <p:cNvPicPr preferRelativeResize="0"/>
          <p:nvPr/>
        </p:nvPicPr>
        <p:blipFill rotWithShape="1">
          <a:blip r:embed="rId4">
            <a:alphaModFix/>
          </a:blip>
          <a:srcRect l="10394" b="44127"/>
          <a:stretch/>
        </p:blipFill>
        <p:spPr>
          <a:xfrm>
            <a:off x="1060788" y="1670363"/>
            <a:ext cx="1594074" cy="149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 rotWithShape="1">
          <a:blip r:embed="rId5">
            <a:alphaModFix/>
          </a:blip>
          <a:srcRect l="8333" t="3778" r="4131" b="41381"/>
          <a:stretch/>
        </p:blipFill>
        <p:spPr>
          <a:xfrm>
            <a:off x="2890550" y="1685881"/>
            <a:ext cx="1553530" cy="146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 rotWithShape="1">
          <a:blip r:embed="rId6">
            <a:alphaModFix/>
          </a:blip>
          <a:srcRect l="10400" t="6762" r="4282" b="40729"/>
          <a:stretch/>
        </p:blipFill>
        <p:spPr>
          <a:xfrm>
            <a:off x="4766875" y="1698813"/>
            <a:ext cx="1553524" cy="14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/>
          <p:cNvPicPr preferRelativeResize="0"/>
          <p:nvPr/>
        </p:nvPicPr>
        <p:blipFill rotWithShape="1">
          <a:blip r:embed="rId7">
            <a:alphaModFix/>
          </a:blip>
          <a:srcRect l="15002" t="11307" r="13965" b="44401"/>
          <a:stretch/>
        </p:blipFill>
        <p:spPr>
          <a:xfrm>
            <a:off x="6556100" y="1687800"/>
            <a:ext cx="1594074" cy="149132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0"/>
          <p:cNvSpPr/>
          <p:nvPr/>
        </p:nvSpPr>
        <p:spPr>
          <a:xfrm>
            <a:off x="1081125" y="3408700"/>
            <a:ext cx="1553400" cy="34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0"/>
          <p:cNvSpPr/>
          <p:nvPr/>
        </p:nvSpPr>
        <p:spPr>
          <a:xfrm>
            <a:off x="2890625" y="3408700"/>
            <a:ext cx="1553400" cy="34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0"/>
          <p:cNvSpPr/>
          <p:nvPr/>
        </p:nvSpPr>
        <p:spPr>
          <a:xfrm>
            <a:off x="4787275" y="3408700"/>
            <a:ext cx="1553400" cy="34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0"/>
          <p:cNvSpPr/>
          <p:nvPr/>
        </p:nvSpPr>
        <p:spPr>
          <a:xfrm>
            <a:off x="993979" y="3408704"/>
            <a:ext cx="1727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Jose ocampo</a:t>
            </a:r>
            <a:endParaRPr sz="1100"/>
          </a:p>
        </p:txBody>
      </p:sp>
      <p:sp>
        <p:nvSpPr>
          <p:cNvPr id="302" name="Google Shape;302;p40"/>
          <p:cNvSpPr/>
          <p:nvPr/>
        </p:nvSpPr>
        <p:spPr>
          <a:xfrm>
            <a:off x="6596775" y="3408700"/>
            <a:ext cx="1553400" cy="34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0"/>
          <p:cNvSpPr/>
          <p:nvPr/>
        </p:nvSpPr>
        <p:spPr>
          <a:xfrm>
            <a:off x="6489292" y="3408704"/>
            <a:ext cx="1727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GenARO Rivera</a:t>
            </a:r>
            <a:endParaRPr sz="1100"/>
          </a:p>
        </p:txBody>
      </p:sp>
      <p:sp>
        <p:nvSpPr>
          <p:cNvPr id="304" name="Google Shape;304;p40"/>
          <p:cNvSpPr/>
          <p:nvPr/>
        </p:nvSpPr>
        <p:spPr>
          <a:xfrm>
            <a:off x="4646377" y="3408704"/>
            <a:ext cx="1727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Shelby Bump</a:t>
            </a:r>
            <a:endParaRPr sz="1100"/>
          </a:p>
        </p:txBody>
      </p:sp>
      <p:sp>
        <p:nvSpPr>
          <p:cNvPr id="305" name="Google Shape;305;p40"/>
          <p:cNvSpPr/>
          <p:nvPr/>
        </p:nvSpPr>
        <p:spPr>
          <a:xfrm>
            <a:off x="2803472" y="3408704"/>
            <a:ext cx="1727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Rik Bloemers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07987" y="-2007988"/>
            <a:ext cx="5141224" cy="91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/>
          <p:nvPr/>
        </p:nvSpPr>
        <p:spPr>
          <a:xfrm>
            <a:off x="2080950" y="96150"/>
            <a:ext cx="4924800" cy="837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1"/>
          <p:cNvSpPr/>
          <p:nvPr/>
        </p:nvSpPr>
        <p:spPr>
          <a:xfrm>
            <a:off x="488100" y="4207175"/>
            <a:ext cx="8167800" cy="83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FFD0"/>
                </a:solidFill>
              </a:rPr>
              <a:t> https://rik2049707.wixsite.com/ascend </a:t>
            </a:r>
            <a:endParaRPr/>
          </a:p>
        </p:txBody>
      </p:sp>
      <p:sp>
        <p:nvSpPr>
          <p:cNvPr id="313" name="Google Shape;313;p41"/>
          <p:cNvSpPr txBox="1"/>
          <p:nvPr/>
        </p:nvSpPr>
        <p:spPr>
          <a:xfrm>
            <a:off x="2059688" y="18751"/>
            <a:ext cx="49821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Visit our website!</a:t>
            </a:r>
            <a:endParaRPr sz="1100" dirty="0"/>
          </a:p>
        </p:txBody>
      </p:sp>
      <p:sp>
        <p:nvSpPr>
          <p:cNvPr id="314" name="Google Shape;314;p41"/>
          <p:cNvSpPr/>
          <p:nvPr/>
        </p:nvSpPr>
        <p:spPr>
          <a:xfrm>
            <a:off x="2908250" y="953550"/>
            <a:ext cx="3285000" cy="32364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500" y="1052400"/>
            <a:ext cx="3036451" cy="303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 rotWithShape="1">
          <a:blip r:embed="rId5">
            <a:alphaModFix/>
          </a:blip>
          <a:srcRect t="1802" b="1812"/>
          <a:stretch/>
        </p:blipFill>
        <p:spPr>
          <a:xfrm>
            <a:off x="4153888" y="2189275"/>
            <a:ext cx="793684" cy="76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 txBox="1"/>
          <p:nvPr/>
        </p:nvSpPr>
        <p:spPr>
          <a:xfrm>
            <a:off x="6486900" y="2350425"/>
            <a:ext cx="1941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00"/>
                </a:solidFill>
                <a:latin typeface="Bebas Neue"/>
                <a:ea typeface="Bebas Neue"/>
                <a:cs typeface="Bebas Neue"/>
                <a:sym typeface="Bebas Neue"/>
              </a:rPr>
              <a:t>&lt; SCAN ME!</a:t>
            </a:r>
            <a:endParaRPr sz="1700">
              <a:solidFill>
                <a:srgbClr val="FFFF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293500" y="1475375"/>
            <a:ext cx="7887900" cy="309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1646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PROJECT OBJECTIVES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2390950"/>
            <a:ext cx="8520600" cy="21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en">
                <a:solidFill>
                  <a:srgbClr val="F3F3F3"/>
                </a:solidFill>
              </a:rPr>
              <a:t>Demonstrate the RF skip in the atmosphere.</a:t>
            </a:r>
            <a:endParaRPr>
              <a:solidFill>
                <a:srgbClr val="F3F3F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en">
                <a:solidFill>
                  <a:srgbClr val="F3F3F3"/>
                </a:solidFill>
              </a:rPr>
              <a:t>Gather and record CO2 and humidity readings from the atmosphere. </a:t>
            </a:r>
            <a:endParaRPr>
              <a:solidFill>
                <a:srgbClr val="F3F3F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en">
                <a:solidFill>
                  <a:srgbClr val="F3F3F3"/>
                </a:solidFill>
              </a:rPr>
              <a:t>Examine the effects of radiation on Garden Cress Seeds.</a:t>
            </a:r>
            <a:endParaRPr>
              <a:solidFill>
                <a:srgbClr val="F3F3F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en">
                <a:solidFill>
                  <a:srgbClr val="F3F3F3"/>
                </a:solidFill>
              </a:rPr>
              <a:t>Record the expansion of a marshmallow Peep in high altitude.</a:t>
            </a:r>
            <a:endParaRPr>
              <a:solidFill>
                <a:srgbClr val="F3F3F3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0" y="1817863"/>
            <a:ext cx="1753800" cy="15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300" y="58013"/>
            <a:ext cx="7390200" cy="502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25" y="1114413"/>
            <a:ext cx="36957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700" y="1510425"/>
            <a:ext cx="4074875" cy="256868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>
            <a:off x="457825" y="4175100"/>
            <a:ext cx="8247900" cy="88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</a:rPr>
              <a:t>Payload Housing</a:t>
            </a:r>
            <a:endParaRPr sz="4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/>
          <p:nvPr/>
        </p:nvSpPr>
        <p:spPr>
          <a:xfrm>
            <a:off x="489450" y="4313100"/>
            <a:ext cx="8165100" cy="83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</a:rPr>
              <a:t>Stuffed Inside payload</a:t>
            </a:r>
            <a:endParaRPr sz="4500">
              <a:solidFill>
                <a:schemeClr val="dk1"/>
              </a:solidFill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4">
            <a:alphaModFix/>
          </a:blip>
          <a:srcRect t="16142"/>
          <a:stretch/>
        </p:blipFill>
        <p:spPr>
          <a:xfrm>
            <a:off x="1143000" y="0"/>
            <a:ext cx="6857999" cy="43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" y="0"/>
            <a:ext cx="9143999" cy="50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165950" y="4097325"/>
            <a:ext cx="5068200" cy="8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Field Sensor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 rotWithShape="1">
          <a:blip r:embed="rId3">
            <a:alphaModFix/>
          </a:blip>
          <a:srcRect l="299"/>
          <a:stretch/>
        </p:blipFill>
        <p:spPr>
          <a:xfrm rot="-5400000">
            <a:off x="1995587" y="-2002425"/>
            <a:ext cx="5152825" cy="914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/>
          <p:nvPr/>
        </p:nvSpPr>
        <p:spPr>
          <a:xfrm>
            <a:off x="109775" y="77050"/>
            <a:ext cx="5639400" cy="5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The story of the RF Field sensor:</a:t>
            </a:r>
            <a:endParaRPr sz="2300" b="1">
              <a:solidFill>
                <a:schemeClr val="dk1"/>
              </a:solidFill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75" y="2402876"/>
            <a:ext cx="3051609" cy="26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9363" y="678426"/>
            <a:ext cx="2857500" cy="252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4850" y="2571750"/>
            <a:ext cx="2993398" cy="24860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/>
          <p:nvPr/>
        </p:nvSpPr>
        <p:spPr>
          <a:xfrm>
            <a:off x="109775" y="642475"/>
            <a:ext cx="3051600" cy="176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The RF Field sensor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26" name="Google Shape;126;p22"/>
          <p:cNvSpPr/>
          <p:nvPr/>
        </p:nvSpPr>
        <p:spPr>
          <a:xfrm>
            <a:off x="3161375" y="3203900"/>
            <a:ext cx="2893500" cy="185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First amplifier shorted out during calibration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27" name="Google Shape;127;p22"/>
          <p:cNvSpPr/>
          <p:nvPr/>
        </p:nvSpPr>
        <p:spPr>
          <a:xfrm>
            <a:off x="6054850" y="642475"/>
            <a:ext cx="2993400" cy="192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The new OP-Amp based amplifier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8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0400" y="1533788"/>
            <a:ext cx="2383875" cy="20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3362238" y="202625"/>
            <a:ext cx="238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Relative Field Receiver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Range: 0.1-2K MHz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Mission: Prove Skip exists!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35" name="Google Shape;135;p23"/>
          <p:cNvCxnSpPr/>
          <p:nvPr/>
        </p:nvCxnSpPr>
        <p:spPr>
          <a:xfrm flipH="1">
            <a:off x="212125" y="1731050"/>
            <a:ext cx="30789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950" y="985201"/>
            <a:ext cx="6976076" cy="39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On-screen Show (16:9)</PresentationFormat>
  <Paragraphs>126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Poppins Light</vt:lpstr>
      <vt:lpstr>Arial</vt:lpstr>
      <vt:lpstr>Bebas Neue</vt:lpstr>
      <vt:lpstr>Simple Dark</vt:lpstr>
      <vt:lpstr>PowerPoint Presentation</vt:lpstr>
      <vt:lpstr>SPECIAL THANKS TO</vt:lpstr>
      <vt:lpstr>PROJECT OBJECTIVES</vt:lpstr>
      <vt:lpstr>System Block diagram</vt:lpstr>
      <vt:lpstr>PowerPoint Presentation</vt:lpstr>
      <vt:lpstr>PowerPoint Presentation</vt:lpstr>
      <vt:lpstr>RF Field Sensor</vt:lpstr>
      <vt:lpstr>PowerPoint Presentation</vt:lpstr>
      <vt:lpstr>PowerPoint Presentation</vt:lpstr>
      <vt:lpstr>CO2 and Humidity Sensor</vt:lpstr>
      <vt:lpstr>PowerPoint Presentation</vt:lpstr>
      <vt:lpstr>CO2 Sensor Issues</vt:lpstr>
      <vt:lpstr>CODES FOR CO2 SENSOR</vt:lpstr>
      <vt:lpstr>PowerPoint Presentation</vt:lpstr>
      <vt:lpstr>Radiation vs Plant Seeds</vt:lpstr>
      <vt:lpstr>Geiger Counter </vt:lpstr>
      <vt:lpstr>Geiger Mishap</vt:lpstr>
      <vt:lpstr>Plant Seed Experiment</vt:lpstr>
      <vt:lpstr>PowerPoint Presentation</vt:lpstr>
      <vt:lpstr>PowerPoint Presentation</vt:lpstr>
      <vt:lpstr>Overall Growth Flight vs. Non-flight</vt:lpstr>
      <vt:lpstr>ACCELEROMETER</vt:lpstr>
      <vt:lpstr>PowerPoint Presentation</vt:lpstr>
      <vt:lpstr>Camera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1</cp:revision>
  <dcterms:modified xsi:type="dcterms:W3CDTF">2023-04-15T13:54:49Z</dcterms:modified>
</cp:coreProperties>
</file>